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9" r:id="rId4"/>
    <p:sldId id="261" r:id="rId5"/>
    <p:sldId id="258" r:id="rId6"/>
    <p:sldId id="260" r:id="rId7"/>
    <p:sldId id="263" r:id="rId8"/>
    <p:sldId id="262" r:id="rId9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shiba" initials="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0" autoAdjust="0"/>
    <p:restoredTop sz="97017" autoAdjust="0"/>
  </p:normalViewPr>
  <p:slideViewPr>
    <p:cSldViewPr>
      <p:cViewPr varScale="1">
        <p:scale>
          <a:sx n="90" d="100"/>
          <a:sy n="90" d="100"/>
        </p:scale>
        <p:origin x="-141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E0EA45-7BDD-408F-BF05-F5B9A689384D}" type="datetimeFigureOut">
              <a:rPr lang="de-DE" smtClean="0"/>
              <a:t>03.10.2016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C5C9A-B675-468D-94E0-A77E847865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756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DAF9-4280-48A2-A87D-0104ABFC192E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46B21-9C7A-4D14-B3EE-F30F7C11C457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B7048-FC3C-4E35-86D6-D78FCE9AAF53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4C4A2-B4AA-4698-AA48-772415D0A679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740A1-8760-454F-98F8-4DA6C766E39E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6B8E-9176-46EE-9F1F-E46166C58886}" type="datetime1">
              <a:rPr lang="de-DE" smtClean="0"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2C54F-2D23-470E-A9D0-AD32E959732D}" type="datetime1">
              <a:rPr lang="de-DE" smtClean="0"/>
              <a:t>03.10.2016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893A0-1BF0-4484-9BE4-77DEE957FED3}" type="datetime1">
              <a:rPr lang="de-DE" smtClean="0"/>
              <a:t>03.10.2016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8D2B-E10F-44DC-9C64-A8DB50FAD9F8}" type="datetime1">
              <a:rPr lang="de-DE" smtClean="0"/>
              <a:t>03.10.2016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4A46-06CC-4DD3-9C50-999AAB012973}" type="datetime1">
              <a:rPr lang="de-DE" smtClean="0"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A0CF2-339D-42FB-A445-447E9F294F1F}" type="datetime1">
              <a:rPr lang="de-DE" smtClean="0"/>
              <a:t>03.10.2016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50FC4AA-FA35-4521-84A0-C76D8139695B}" type="datetime1">
              <a:rPr lang="de-DE" smtClean="0"/>
              <a:t>03.10.2016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5A42CA0-C750-4DE0-997E-5B5B50B661D7}" type="slidenum">
              <a:rPr lang="de-DE" smtClean="0"/>
              <a:t>‹Nr.›</a:t>
            </a:fld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-26317203" y="-14902067"/>
            <a:ext cx="223727" cy="234419"/>
          </a:xfrm>
        </p:spPr>
        <p:txBody>
          <a:bodyPr>
            <a:normAutofit fontScale="55000" lnSpcReduction="20000"/>
          </a:bodyPr>
          <a:lstStyle/>
          <a:p>
            <a:endParaRPr lang="de-DE" dirty="0"/>
          </a:p>
        </p:txBody>
      </p:sp>
      <p:sp>
        <p:nvSpPr>
          <p:cNvPr id="15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600" smtClean="0"/>
              <a:t>1</a:t>
            </a:fld>
            <a:endParaRPr lang="de-DE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5016"/>
            <a:ext cx="41148000" cy="585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503008"/>
            <a:ext cx="41148000" cy="571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5004048" y="2777192"/>
            <a:ext cx="3312369" cy="6840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700" dirty="0" smtClean="0">
                <a:solidFill>
                  <a:schemeClr val="bg1"/>
                </a:solidFill>
              </a:rPr>
              <a:t>Der  </a:t>
            </a:r>
            <a:r>
              <a:rPr lang="de-DE" sz="800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Gingko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77468" y="1221683"/>
            <a:ext cx="5832649" cy="434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3"/>
            <a:ext cx="3600400" cy="266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6672"/>
            <a:ext cx="3600400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7704" y="6294041"/>
            <a:ext cx="23153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Alle Bilder von Clara Grabenhorst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8795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chemeClr val="tx1"/>
                </a:solidFill>
              </a:rPr>
              <a:t>Name: </a:t>
            </a:r>
            <a:r>
              <a:rPr lang="de-DE" dirty="0" smtClean="0">
                <a:solidFill>
                  <a:schemeClr val="tx1"/>
                </a:solidFill>
              </a:rPr>
              <a:t>Ginkgo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Lateinischer Name: Ginkgo </a:t>
            </a:r>
            <a:r>
              <a:rPr lang="de-DE" dirty="0" err="1" smtClean="0">
                <a:solidFill>
                  <a:schemeClr val="tx1"/>
                </a:solidFill>
              </a:rPr>
              <a:t>biloba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Anzahl der </a:t>
            </a:r>
            <a:r>
              <a:rPr lang="de-DE" dirty="0" smtClean="0">
                <a:solidFill>
                  <a:schemeClr val="tx1"/>
                </a:solidFill>
              </a:rPr>
              <a:t>Arten: Es gibt </a:t>
            </a:r>
            <a:r>
              <a:rPr lang="de-DE" dirty="0">
                <a:solidFill>
                  <a:schemeClr val="tx1"/>
                </a:solidFill>
              </a:rPr>
              <a:t>ca. 40 </a:t>
            </a:r>
            <a:r>
              <a:rPr lang="de-DE" dirty="0" err="1" smtClean="0">
                <a:solidFill>
                  <a:schemeClr val="tx1"/>
                </a:solidFill>
              </a:rPr>
              <a:t>Gingkoarten</a:t>
            </a:r>
            <a:endParaRPr lang="de-DE" dirty="0" smtClean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Verbreitungsgebiet</a:t>
            </a:r>
            <a:r>
              <a:rPr lang="de-DE" dirty="0" smtClean="0">
                <a:solidFill>
                  <a:schemeClr val="tx1"/>
                </a:solidFill>
              </a:rPr>
              <a:t>: hauptsächlich in </a:t>
            </a:r>
            <a:r>
              <a:rPr lang="de-DE" dirty="0">
                <a:solidFill>
                  <a:schemeClr val="tx1"/>
                </a:solidFill>
              </a:rPr>
              <a:t>Europa und </a:t>
            </a:r>
            <a:r>
              <a:rPr lang="de-DE" dirty="0" smtClean="0">
                <a:solidFill>
                  <a:schemeClr val="tx1"/>
                </a:solidFill>
              </a:rPr>
              <a:t>Asien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Früchte: </a:t>
            </a:r>
            <a:r>
              <a:rPr lang="de-DE" dirty="0" smtClean="0">
                <a:solidFill>
                  <a:schemeClr val="tx1"/>
                </a:solidFill>
              </a:rPr>
              <a:t> klein, rund und hellgrün</a:t>
            </a: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Blütezeit: </a:t>
            </a:r>
            <a:r>
              <a:rPr lang="de-DE" dirty="0" smtClean="0">
                <a:solidFill>
                  <a:schemeClr val="tx1"/>
                </a:solidFill>
              </a:rPr>
              <a:t>Mai-Juni</a:t>
            </a:r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2</a:t>
            </a:fld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Steckbrief Ginkgo</a:t>
            </a:r>
            <a:endParaRPr lang="de-DE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293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Höhe: </a:t>
            </a:r>
            <a:r>
              <a:rPr lang="de-DE" dirty="0" smtClean="0"/>
              <a:t>ca. 20-40 </a:t>
            </a:r>
            <a:r>
              <a:rPr lang="de-DE" dirty="0"/>
              <a:t>m</a:t>
            </a:r>
          </a:p>
          <a:p>
            <a:endParaRPr lang="de-DE" dirty="0"/>
          </a:p>
          <a:p>
            <a:r>
              <a:rPr lang="de-DE" dirty="0"/>
              <a:t>Alter: bis zu 1000 Jahre 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Eigenschaften der Rinde: dicke Korkschicht</a:t>
            </a:r>
          </a:p>
          <a:p>
            <a:endParaRPr lang="de-DE" dirty="0"/>
          </a:p>
          <a:p>
            <a:r>
              <a:rPr lang="de-DE" dirty="0"/>
              <a:t>Standorte des Baumes: </a:t>
            </a:r>
            <a:r>
              <a:rPr lang="de-DE" dirty="0" smtClean="0"/>
              <a:t>meistens nährstoffreiche </a:t>
            </a:r>
            <a:r>
              <a:rPr lang="de-DE" dirty="0"/>
              <a:t>Böden</a:t>
            </a:r>
          </a:p>
          <a:p>
            <a:endParaRPr lang="de-DE" dirty="0"/>
          </a:p>
          <a:p>
            <a:r>
              <a:rPr lang="de-DE" dirty="0"/>
              <a:t>Blatt: </a:t>
            </a:r>
            <a:r>
              <a:rPr lang="de-DE" dirty="0" smtClean="0"/>
              <a:t>unverwechselbare, </a:t>
            </a:r>
            <a:r>
              <a:rPr lang="de-DE" dirty="0"/>
              <a:t>fächerartige Blattform 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3</a:t>
            </a:fld>
            <a:endParaRPr lang="de-DE" sz="1800" dirty="0"/>
          </a:p>
        </p:txBody>
      </p:sp>
      <p:sp>
        <p:nvSpPr>
          <p:cNvPr id="5" name="Rechteck 4"/>
          <p:cNvSpPr/>
          <p:nvPr/>
        </p:nvSpPr>
        <p:spPr>
          <a:xfrm>
            <a:off x="1187624" y="548680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4400" b="1" dirty="0">
                <a:ln w="900" cmpd="sng">
                  <a:solidFill>
                    <a:srgbClr val="94C6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4C6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4C6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Steckbrief</a:t>
            </a:r>
            <a:r>
              <a:rPr lang="de-DE" sz="5400" b="1" dirty="0">
                <a:ln w="900" cmpd="sng">
                  <a:solidFill>
                    <a:srgbClr val="94C6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4C6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4C6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 </a:t>
            </a:r>
            <a:r>
              <a:rPr lang="de-DE" sz="5400" b="1" dirty="0" err="1" smtClean="0">
                <a:ln w="900" cmpd="sng">
                  <a:solidFill>
                    <a:srgbClr val="94C600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94C600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94C600">
                      <a:satMod val="190000"/>
                      <a:tint val="100000"/>
                      <a:alpha val="74000"/>
                    </a:srgbClr>
                  </a:innerShdw>
                </a:effectLst>
              </a:rPr>
              <a:t>Gingko</a:t>
            </a:r>
            <a:endParaRPr lang="de-DE" sz="5400" b="1" dirty="0">
              <a:ln w="900" cmpd="sng">
                <a:solidFill>
                  <a:srgbClr val="94C600">
                    <a:satMod val="190000"/>
                    <a:alpha val="55000"/>
                  </a:srgbClr>
                </a:solidFill>
                <a:prstDash val="solid"/>
              </a:ln>
              <a:solidFill>
                <a:srgbClr val="94C600">
                  <a:satMod val="200000"/>
                  <a:tint val="3000"/>
                </a:srgbClr>
              </a:solidFill>
              <a:effectLst>
                <a:innerShdw blurRad="101600" dist="76200" dir="5400000">
                  <a:srgbClr val="94C600">
                    <a:satMod val="190000"/>
                    <a:tint val="100000"/>
                    <a:alpha val="74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15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Der </a:t>
            </a:r>
            <a:r>
              <a:rPr lang="de-DE" dirty="0" err="1"/>
              <a:t>Ginkgobaum</a:t>
            </a:r>
            <a:r>
              <a:rPr lang="de-DE" dirty="0"/>
              <a:t> wird schon </a:t>
            </a:r>
            <a:r>
              <a:rPr lang="de-DE" dirty="0" smtClean="0"/>
              <a:t>seit Jahrhunderten in China und Japan als kraftspendend und lebensverlängernd verehrt. </a:t>
            </a:r>
          </a:p>
          <a:p>
            <a:r>
              <a:rPr lang="de-DE" dirty="0" smtClean="0"/>
              <a:t>Die Blätter, die Samen und die Wurzeln des </a:t>
            </a:r>
            <a:r>
              <a:rPr lang="de-DE" dirty="0" err="1"/>
              <a:t>Ginkgobaums</a:t>
            </a:r>
            <a:r>
              <a:rPr lang="de-DE" dirty="0"/>
              <a:t> </a:t>
            </a:r>
            <a:r>
              <a:rPr lang="de-DE" dirty="0" smtClean="0"/>
              <a:t>haben ihren </a:t>
            </a:r>
            <a:r>
              <a:rPr lang="de-DE" dirty="0"/>
              <a:t>festen </a:t>
            </a:r>
            <a:r>
              <a:rPr lang="de-DE" dirty="0" smtClean="0"/>
              <a:t>Platz in </a:t>
            </a:r>
            <a:r>
              <a:rPr lang="de-DE" dirty="0"/>
              <a:t>der traditionellen chinesischen </a:t>
            </a:r>
            <a:r>
              <a:rPr lang="de-DE" dirty="0" smtClean="0"/>
              <a:t>Medizin</a:t>
            </a:r>
            <a:r>
              <a:rPr lang="de-DE" dirty="0"/>
              <a:t>. </a:t>
            </a:r>
          </a:p>
          <a:p>
            <a:r>
              <a:rPr lang="de-DE" dirty="0" smtClean="0"/>
              <a:t>Auf </a:t>
            </a:r>
            <a:r>
              <a:rPr lang="de-DE" dirty="0"/>
              <a:t>großen Plantagen wird der Ginkgo </a:t>
            </a:r>
            <a:r>
              <a:rPr lang="de-DE" dirty="0" smtClean="0"/>
              <a:t>in </a:t>
            </a:r>
            <a:r>
              <a:rPr lang="de-DE" dirty="0"/>
              <a:t>gemäßigten </a:t>
            </a:r>
            <a:r>
              <a:rPr lang="de-DE" dirty="0" smtClean="0"/>
              <a:t>Klimazonen weltweit als </a:t>
            </a:r>
            <a:r>
              <a:rPr lang="de-DE" dirty="0"/>
              <a:t>Heilpflanze angebaut. </a:t>
            </a:r>
            <a:endParaRPr lang="de-DE" dirty="0" smtClean="0"/>
          </a:p>
          <a:p>
            <a:r>
              <a:rPr lang="de-DE" dirty="0" smtClean="0"/>
              <a:t>Nur in </a:t>
            </a:r>
            <a:r>
              <a:rPr lang="de-DE" dirty="0"/>
              <a:t>China </a:t>
            </a:r>
            <a:r>
              <a:rPr lang="de-DE" dirty="0" smtClean="0"/>
              <a:t>sind noch natürliche </a:t>
            </a:r>
            <a:r>
              <a:rPr lang="de-DE" dirty="0"/>
              <a:t>Vorkommen </a:t>
            </a:r>
            <a:r>
              <a:rPr lang="de-DE" dirty="0" smtClean="0"/>
              <a:t>vom Ginkgo zu </a:t>
            </a:r>
            <a:r>
              <a:rPr lang="de-DE" dirty="0"/>
              <a:t>finden.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4</a:t>
            </a:fld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Heilpflanze Ginkgo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64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077" y="3058433"/>
            <a:ext cx="3168353" cy="203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5</a:t>
            </a:fld>
            <a:endParaRPr lang="de-DE" sz="1800" dirty="0"/>
          </a:p>
        </p:txBody>
      </p:sp>
      <p:sp>
        <p:nvSpPr>
          <p:cNvPr id="4" name="Pfeil nach links 3"/>
          <p:cNvSpPr/>
          <p:nvPr/>
        </p:nvSpPr>
        <p:spPr>
          <a:xfrm>
            <a:off x="3233571" y="4406268"/>
            <a:ext cx="648072" cy="288032"/>
          </a:xfrm>
          <a:prstGeom prst="leftArrow">
            <a:avLst>
              <a:gd name="adj1" fmla="val 7307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260334" y="404916"/>
            <a:ext cx="2579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Die Größe</a:t>
            </a:r>
            <a:endParaRPr lang="de-DE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291264" cy="6259024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chemeClr val="tx1"/>
                </a:solidFill>
              </a:rPr>
              <a:t/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3200" dirty="0" smtClean="0">
                <a:solidFill>
                  <a:schemeClr val="tx1"/>
                </a:solidFill>
              </a:rPr>
              <a:t/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Hier zu sehen :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>
                <a:solidFill>
                  <a:schemeClr val="tx1"/>
                </a:solidFill>
              </a:rPr>
              <a:t>der Ginkgo-Baum und zwei Personen.</a:t>
            </a:r>
            <a:br>
              <a:rPr lang="de-DE" sz="2800" dirty="0">
                <a:solidFill>
                  <a:schemeClr val="tx1"/>
                </a:solidFill>
              </a:rPr>
            </a:br>
            <a:r>
              <a:rPr lang="de-DE" sz="1000" dirty="0">
                <a:solidFill>
                  <a:schemeClr val="tx1"/>
                </a:solidFill>
              </a:rPr>
              <a:t/>
            </a:r>
            <a:br>
              <a:rPr lang="de-DE" sz="1000" dirty="0">
                <a:solidFill>
                  <a:schemeClr val="tx1"/>
                </a:solidFill>
              </a:rPr>
            </a:br>
            <a:r>
              <a:rPr lang="de-DE" sz="1000" dirty="0" smtClean="0">
                <a:solidFill>
                  <a:schemeClr val="tx1"/>
                </a:solidFill>
              </a:rPr>
              <a:t/>
            </a:r>
            <a:br>
              <a:rPr lang="de-DE" sz="10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      Der </a:t>
            </a:r>
            <a:r>
              <a:rPr lang="de-DE" sz="2800" dirty="0" err="1" smtClean="0">
                <a:solidFill>
                  <a:schemeClr val="tx1"/>
                </a:solidFill>
              </a:rPr>
              <a:t>Gingkobaum</a:t>
            </a:r>
            <a:r>
              <a:rPr lang="de-DE" sz="2800" dirty="0" smtClean="0">
                <a:solidFill>
                  <a:schemeClr val="tx1"/>
                </a:solidFill>
              </a:rPr>
              <a:t/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      bei uns an der Schule 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    ist 6-mal so groß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wie eine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        ca. 1.65 m große Person, 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                                               also ungefähr 10 m hoch.</a:t>
            </a:r>
            <a:br>
              <a:rPr lang="de-DE" sz="28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/>
            </a:r>
            <a:br>
              <a:rPr lang="de-DE" sz="2800" dirty="0" smtClean="0">
                <a:solidFill>
                  <a:schemeClr val="tx1"/>
                </a:solidFill>
              </a:rPr>
            </a:br>
            <a:endParaRPr lang="de-DE" sz="28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62052"/>
            <a:ext cx="3272995" cy="406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551925"/>
            <a:ext cx="10604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24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6</a:t>
            </a:fld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898984"/>
          </a:xfrm>
        </p:spPr>
        <p:txBody>
          <a:bodyPr>
            <a:normAutofit/>
          </a:bodyPr>
          <a:lstStyle/>
          <a:p>
            <a:r>
              <a:rPr lang="de-DE" sz="2000" dirty="0" smtClean="0">
                <a:solidFill>
                  <a:schemeClr val="tx1"/>
                </a:solidFill>
              </a:rPr>
              <a:t>Links die Früchte 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Rechts die Borke.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60" y="3645024"/>
            <a:ext cx="3848673" cy="256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feil nach rechts 3"/>
          <p:cNvSpPr/>
          <p:nvPr/>
        </p:nvSpPr>
        <p:spPr>
          <a:xfrm rot="1522241">
            <a:off x="5133173" y="4483472"/>
            <a:ext cx="1049470" cy="502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links 4"/>
          <p:cNvSpPr/>
          <p:nvPr/>
        </p:nvSpPr>
        <p:spPr>
          <a:xfrm rot="19507566">
            <a:off x="2390448" y="258507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032433" y="692696"/>
            <a:ext cx="3119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Der </a:t>
            </a:r>
            <a:r>
              <a:rPr lang="de-DE" sz="4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Stamm</a:t>
            </a:r>
            <a:endParaRPr lang="de-DE" sz="4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7" name="AutoShape 2" descr="Nährstoffe des Menschen"/>
          <p:cNvSpPr>
            <a:spLocks noChangeAspect="1" noChangeArrowheads="1"/>
          </p:cNvSpPr>
          <p:nvPr/>
        </p:nvSpPr>
        <p:spPr bwMode="auto">
          <a:xfrm>
            <a:off x="155575" y="-1646238"/>
            <a:ext cx="71437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AutoShape 4" descr="Nährstoffe des Menschen"/>
          <p:cNvSpPr>
            <a:spLocks noChangeAspect="1" noChangeArrowheads="1"/>
          </p:cNvSpPr>
          <p:nvPr/>
        </p:nvSpPr>
        <p:spPr bwMode="auto">
          <a:xfrm>
            <a:off x="5622414" y="6230026"/>
            <a:ext cx="1059566" cy="23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800" dirty="0" smtClean="0"/>
              <a:t>Clara Grabenhorst</a:t>
            </a:r>
            <a:endParaRPr lang="de-DE" sz="800" dirty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0" y="3199725"/>
            <a:ext cx="3249479" cy="216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8"/>
          <p:cNvSpPr/>
          <p:nvPr/>
        </p:nvSpPr>
        <p:spPr>
          <a:xfrm>
            <a:off x="539552" y="5542493"/>
            <a:ext cx="29523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00" dirty="0"/>
              <a:t>https://</a:t>
            </a:r>
            <a:r>
              <a:rPr lang="de-DE" sz="800" dirty="0"/>
              <a:t>pixabay.com/de/essen-ginkgo-baum-restaurant-1675637</a:t>
            </a:r>
            <a:r>
              <a:rPr lang="de-DE" sz="5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555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3992984" y="6309320"/>
            <a:ext cx="1161826" cy="365125"/>
          </a:xfrm>
        </p:spPr>
        <p:txBody>
          <a:bodyPr/>
          <a:lstStyle/>
          <a:p>
            <a:fld id="{D5A42CA0-C750-4DE0-997E-5B5B50B661D7}" type="slidenum">
              <a:rPr lang="de-DE" sz="1800" smtClean="0"/>
              <a:t>7</a:t>
            </a:fld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de-DE" sz="3600" dirty="0" smtClean="0"/>
              <a:t>Die </a:t>
            </a:r>
            <a:r>
              <a:rPr lang="de-DE" dirty="0" smtClean="0"/>
              <a:t>Jahreszeiten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58" y="1195975"/>
            <a:ext cx="2221386" cy="27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294258"/>
            <a:ext cx="3300951" cy="215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94" y="1196752"/>
            <a:ext cx="2244190" cy="278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 flipH="1">
            <a:off x="6093256" y="3441201"/>
            <a:ext cx="1296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  Sommer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9408" y="6016317"/>
            <a:ext cx="849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Herbst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1846154" y="3429000"/>
            <a:ext cx="1008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Frühling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92" y="4264378"/>
            <a:ext cx="3313543" cy="215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6156177" y="6052994"/>
            <a:ext cx="1026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b="1" dirty="0" smtClean="0">
                <a:solidFill>
                  <a:schemeClr val="bg1"/>
                </a:solidFill>
              </a:rPr>
              <a:t> Wint</a:t>
            </a:r>
            <a:r>
              <a:rPr lang="de-DE" b="1" dirty="0" smtClean="0">
                <a:solidFill>
                  <a:prstClr val="white"/>
                </a:solidFill>
              </a:rPr>
              <a:t>er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43608" y="3977621"/>
            <a:ext cx="39072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https://pixabay.com/de/ginkgo-biloba-ginko-ginkgobaum-baum-846549/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64" y="3954940"/>
            <a:ext cx="10604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792710" y="6482431"/>
            <a:ext cx="32753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https://pixabay.com/de/ginkgo-wald-gelbe-bl%C3%A4tter-herbst-507691/</a:t>
            </a:r>
          </a:p>
        </p:txBody>
      </p:sp>
      <p:sp>
        <p:nvSpPr>
          <p:cNvPr id="11" name="Rechteck 10"/>
          <p:cNvSpPr/>
          <p:nvPr/>
        </p:nvSpPr>
        <p:spPr>
          <a:xfrm>
            <a:off x="5175406" y="6328543"/>
            <a:ext cx="4427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https://pixabay.com/de/ginkgo-petrified-forest-park-1185960</a:t>
            </a:r>
            <a:r>
              <a:rPr lang="de-DE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97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2CA0-C750-4DE0-997E-5B5B50B661D7}" type="slidenum">
              <a:rPr lang="de-DE" sz="1800" smtClean="0"/>
              <a:t>8</a:t>
            </a:fld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4392488" cy="6408712"/>
          </a:xfrm>
        </p:spPr>
        <p:txBody>
          <a:bodyPr/>
          <a:lstStyle/>
          <a:p>
            <a:r>
              <a:rPr lang="de-DE" dirty="0" smtClean="0"/>
              <a:t>                   </a:t>
            </a:r>
            <a:r>
              <a:rPr lang="de-DE" dirty="0"/>
              <a:t> </a:t>
            </a:r>
            <a:r>
              <a:rPr lang="de-DE" dirty="0" smtClean="0"/>
              <a:t>                       </a:t>
            </a:r>
            <a:r>
              <a:rPr lang="de-DE" dirty="0" smtClean="0">
                <a:solidFill>
                  <a:schemeClr val="tx1"/>
                </a:solidFill>
              </a:rPr>
              <a:t>                                                     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smtClean="0">
                <a:solidFill>
                  <a:schemeClr val="tx1"/>
                </a:solidFill>
              </a:rPr>
              <a:t>                                    </a:t>
            </a:r>
            <a:r>
              <a:rPr lang="de-DE" dirty="0" smtClean="0"/>
              <a:t>   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1619672" y="435410"/>
            <a:ext cx="12961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de-DE" sz="4400" dirty="0">
                <a:solidFill>
                  <a:prstClr val="black"/>
                </a:solidFill>
                <a:ea typeface="+mj-ea"/>
                <a:cs typeface="+mj-cs"/>
              </a:rPr>
            </a:b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304427" y="328133"/>
            <a:ext cx="23405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ea typeface="+mj-ea"/>
                <a:cs typeface="+mj-cs"/>
              </a:rPr>
              <a:t>GINKGO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420411" y="332656"/>
            <a:ext cx="28479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dirty="0" smtClean="0">
                <a:solidFill>
                  <a:schemeClr val="bg1"/>
                </a:solidFill>
                <a:ea typeface="+mj-ea"/>
                <a:cs typeface="+mj-cs"/>
              </a:rPr>
              <a:t>BÄUME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6855"/>
            <a:ext cx="7776864" cy="488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683568" y="6176168"/>
            <a:ext cx="727239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https://pixabay.com/de/natur-herbst-bl%C3%A4tter-im-herbst-527836/</a:t>
            </a:r>
          </a:p>
        </p:txBody>
      </p:sp>
    </p:spTree>
    <p:extLst>
      <p:ext uri="{BB962C8B-B14F-4D97-AF65-F5344CB8AC3E}">
        <p14:creationId xmlns:p14="http://schemas.microsoft.com/office/powerpoint/2010/main" val="23623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ellenform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Wellen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ellen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</Words>
  <Application>Microsoft Office PowerPoint</Application>
  <PresentationFormat>Bildschirmpräsentation (4:3)</PresentationFormat>
  <Paragraphs>56</Paragraphs>
  <Slides>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Wellenform</vt:lpstr>
      <vt:lpstr>PowerPoint-Präsentation</vt:lpstr>
      <vt:lpstr>Steckbrief Ginkgo</vt:lpstr>
      <vt:lpstr>PowerPoint-Präsentation</vt:lpstr>
      <vt:lpstr>Die Heilpflanze Ginkgo</vt:lpstr>
      <vt:lpstr>  Hier zu sehen : der Ginkgo-Baum und zwei Personen.                                                  Der Gingkobaum                                             bei uns an der Schule                                             ist 6-mal so groß                                        wie eine                                                ca. 1.65 m große Person,                                                 also ungefähr 10 m hoch.  </vt:lpstr>
      <vt:lpstr>Links die Früchte    Rechts die Borke.</vt:lpstr>
      <vt:lpstr>Die Jahreszeiten</vt:lpstr>
      <vt:lpstr>     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Gingko</dc:title>
  <dc:creator>Toshiba</dc:creator>
  <cp:lastModifiedBy>Toshiba</cp:lastModifiedBy>
  <cp:revision>71</cp:revision>
  <cp:lastPrinted>2016-09-30T10:09:12Z</cp:lastPrinted>
  <dcterms:created xsi:type="dcterms:W3CDTF">2016-09-07T16:05:03Z</dcterms:created>
  <dcterms:modified xsi:type="dcterms:W3CDTF">2016-10-03T08:28:43Z</dcterms:modified>
</cp:coreProperties>
</file>