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3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9B5BE-33AF-4D82-A016-3578DB3254E2}" type="datetimeFigureOut">
              <a:rPr lang="de-DE" smtClean="0"/>
              <a:t>10.09.2016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951F1-7064-4C76-A7B2-8D4DE09FAA77}" type="slidenum">
              <a:rPr lang="de-DE" smtClean="0"/>
              <a:t>‹Nr.›</a:t>
            </a:fld>
            <a:endParaRPr lang="de-DE"/>
          </a:p>
        </p:txBody>
      </p:sp>
    </p:spTree>
    <p:extLst>
      <p:ext uri="{BB962C8B-B14F-4D97-AF65-F5344CB8AC3E}">
        <p14:creationId xmlns:p14="http://schemas.microsoft.com/office/powerpoint/2010/main" val="113422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A951F1-7064-4C76-A7B2-8D4DE09FAA77}" type="slidenum">
              <a:rPr lang="de-DE" smtClean="0"/>
              <a:t>1</a:t>
            </a:fld>
            <a:endParaRPr lang="de-DE"/>
          </a:p>
        </p:txBody>
      </p:sp>
    </p:spTree>
    <p:extLst>
      <p:ext uri="{BB962C8B-B14F-4D97-AF65-F5344CB8AC3E}">
        <p14:creationId xmlns:p14="http://schemas.microsoft.com/office/powerpoint/2010/main" val="171016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Gleichschenkliges Dreiec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540544" y="776288"/>
            <a:ext cx="8062912" cy="1470025"/>
          </a:xfrm>
        </p:spPr>
        <p:txBody>
          <a:bodyPr anchor="b">
            <a:normAutofit/>
          </a:bodyPr>
          <a:lstStyle>
            <a:lvl1pPr algn="r">
              <a:defRPr sz="4400"/>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1371600" y="6012656"/>
            <a:ext cx="5791200" cy="365125"/>
          </a:xfrm>
        </p:spPr>
        <p:txBody>
          <a:bodyPr tIns="0" bIns="0" anchor="t"/>
          <a:lstStyle>
            <a:lvl1pPr algn="r">
              <a:defRPr sz="1000"/>
            </a:lvl1pPr>
          </a:lstStyle>
          <a:p>
            <a:fld id="{0A7B6150-0300-4ABD-889D-B75DB7DAC780}" type="datetimeFigureOut">
              <a:rPr lang="de-DE" smtClean="0"/>
              <a:t>10.09.2016</a:t>
            </a:fld>
            <a:endParaRPr lang="de-DE"/>
          </a:p>
        </p:txBody>
      </p:sp>
      <p:sp>
        <p:nvSpPr>
          <p:cNvPr id="17" name="Fußzeilenplatzhalter 16"/>
          <p:cNvSpPr>
            <a:spLocks noGrp="1"/>
          </p:cNvSpPr>
          <p:nvPr>
            <p:ph type="ftr" sz="quarter" idx="11"/>
          </p:nvPr>
        </p:nvSpPr>
        <p:spPr>
          <a:xfrm>
            <a:off x="1371600" y="5650704"/>
            <a:ext cx="5791200" cy="365125"/>
          </a:xfrm>
        </p:spPr>
        <p:txBody>
          <a:bodyPr tIns="0" bIns="0" anchor="b"/>
          <a:lstStyle>
            <a:lvl1pPr algn="r">
              <a:defRPr sz="1100"/>
            </a:lvl1pPr>
          </a:lstStyle>
          <a:p>
            <a:endParaRPr lang="de-DE"/>
          </a:p>
        </p:txBody>
      </p:sp>
      <p:sp>
        <p:nvSpPr>
          <p:cNvPr id="29" name="Foliennummernplatzhalt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2358DB2-A0F3-4342-95A2-884D36FEA61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A7B6150-0300-4ABD-889D-B75DB7DAC780}" type="datetimeFigureOut">
              <a:rPr lang="de-DE" smtClean="0"/>
              <a:t>10.09.2016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358DB2-A0F3-4342-95A2-884D36FEA61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381000"/>
            <a:ext cx="1905000" cy="5486400"/>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81000"/>
            <a:ext cx="6248400" cy="5486400"/>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A7B6150-0300-4ABD-889D-B75DB7DAC780}" type="datetimeFigureOut">
              <a:rPr lang="de-DE" smtClean="0"/>
              <a:t>10.09.2016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2358DB2-A0F3-4342-95A2-884D36FEA61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a:xfrm>
            <a:off x="457200" y="1882808"/>
            <a:ext cx="8229600" cy="45720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4791456" y="6480048"/>
            <a:ext cx="2133600" cy="301752"/>
          </a:xfrm>
        </p:spPr>
        <p:txBody>
          <a:bodyPr/>
          <a:lstStyle/>
          <a:p>
            <a:fld id="{0A7B6150-0300-4ABD-889D-B75DB7DAC780}" type="datetimeFigureOut">
              <a:rPr lang="de-DE" smtClean="0"/>
              <a:t>10.09.2016</a:t>
            </a:fld>
            <a:endParaRPr lang="de-DE"/>
          </a:p>
        </p:txBody>
      </p:sp>
      <p:sp>
        <p:nvSpPr>
          <p:cNvPr id="5" name="Fußzeilenplatzhalter 4"/>
          <p:cNvSpPr>
            <a:spLocks noGrp="1"/>
          </p:cNvSpPr>
          <p:nvPr>
            <p:ph type="ftr" sz="quarter" idx="11"/>
          </p:nvPr>
        </p:nvSpPr>
        <p:spPr>
          <a:xfrm>
            <a:off x="457200" y="6480969"/>
            <a:ext cx="4260056" cy="300831"/>
          </a:xfrm>
        </p:spPr>
        <p:txBody>
          <a:bodyPr/>
          <a:lstStyle/>
          <a:p>
            <a:endParaRPr lang="de-DE"/>
          </a:p>
        </p:txBody>
      </p:sp>
      <p:sp>
        <p:nvSpPr>
          <p:cNvPr id="6" name="Foliennummernplatzhalter 5"/>
          <p:cNvSpPr>
            <a:spLocks noGrp="1"/>
          </p:cNvSpPr>
          <p:nvPr>
            <p:ph type="sldNum" sz="quarter" idx="12"/>
          </p:nvPr>
        </p:nvSpPr>
        <p:spPr/>
        <p:txBody>
          <a:bodyPr/>
          <a:lstStyle/>
          <a:p>
            <a:fld id="{12358DB2-A0F3-4342-95A2-884D36FEA61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2">
        <a:schemeClr val="bg1"/>
      </p:bgRef>
    </p:bg>
    <p:spTree>
      <p:nvGrpSpPr>
        <p:cNvPr id="1" name=""/>
        <p:cNvGrpSpPr/>
        <p:nvPr/>
      </p:nvGrpSpPr>
      <p:grpSpPr>
        <a:xfrm>
          <a:off x="0" y="0"/>
          <a:ext cx="0" cy="0"/>
          <a:chOff x="0" y="0"/>
          <a:chExt cx="0" cy="0"/>
        </a:xfrm>
      </p:grpSpPr>
      <p:sp>
        <p:nvSpPr>
          <p:cNvPr id="9" name="Rechtwinkliges Dreiec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Gleichschenkliges Dreiec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umsplatzhalter 3"/>
          <p:cNvSpPr>
            <a:spLocks noGrp="1"/>
          </p:cNvSpPr>
          <p:nvPr>
            <p:ph type="dt" sz="half" idx="10"/>
          </p:nvPr>
        </p:nvSpPr>
        <p:spPr>
          <a:xfrm>
            <a:off x="6955632" y="6477000"/>
            <a:ext cx="2133600" cy="304800"/>
          </a:xfrm>
        </p:spPr>
        <p:txBody>
          <a:bodyPr/>
          <a:lstStyle/>
          <a:p>
            <a:fld id="{0A7B6150-0300-4ABD-889D-B75DB7DAC780}" type="datetimeFigureOut">
              <a:rPr lang="de-DE" smtClean="0"/>
              <a:t>10.09.2016</a:t>
            </a:fld>
            <a:endParaRPr lang="de-DE"/>
          </a:p>
        </p:txBody>
      </p:sp>
      <p:sp>
        <p:nvSpPr>
          <p:cNvPr id="5" name="Fußzeilenplatzhalter 4"/>
          <p:cNvSpPr>
            <a:spLocks noGrp="1"/>
          </p:cNvSpPr>
          <p:nvPr>
            <p:ph type="ftr" sz="quarter" idx="11"/>
          </p:nvPr>
        </p:nvSpPr>
        <p:spPr>
          <a:xfrm>
            <a:off x="2619376" y="6480969"/>
            <a:ext cx="4260056" cy="300831"/>
          </a:xfrm>
        </p:spPr>
        <p:txBody>
          <a:bodyPr/>
          <a:lstStyle/>
          <a:p>
            <a:endParaRPr lang="de-DE"/>
          </a:p>
        </p:txBody>
      </p:sp>
      <p:sp>
        <p:nvSpPr>
          <p:cNvPr id="6" name="Foliennummernplatzhalter 5"/>
          <p:cNvSpPr>
            <a:spLocks noGrp="1"/>
          </p:cNvSpPr>
          <p:nvPr>
            <p:ph type="sldNum" sz="quarter" idx="12"/>
          </p:nvPr>
        </p:nvSpPr>
        <p:spPr>
          <a:xfrm>
            <a:off x="8451056" y="809624"/>
            <a:ext cx="502920" cy="300831"/>
          </a:xfrm>
        </p:spPr>
        <p:txBody>
          <a:bodyPr/>
          <a:lstStyle/>
          <a:p>
            <a:fld id="{12358DB2-A0F3-4342-95A2-884D36FEA616}" type="slidenum">
              <a:rPr lang="de-DE" smtClean="0"/>
              <a:t>‹Nr.›</a:t>
            </a:fld>
            <a:endParaRPr lang="de-DE"/>
          </a:p>
        </p:txBody>
      </p:sp>
      <p:cxnSp>
        <p:nvCxnSpPr>
          <p:cNvPr id="11" name="Gerade Verbindung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marL="0" algn="l">
              <a:defRPr/>
            </a:lvl1p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4791456" y="6480969"/>
            <a:ext cx="2133600" cy="301752"/>
          </a:xfrm>
        </p:spPr>
        <p:txBody>
          <a:bodyPr/>
          <a:lstStyle/>
          <a:p>
            <a:fld id="{0A7B6150-0300-4ABD-889D-B75DB7DAC780}" type="datetimeFigureOut">
              <a:rPr lang="de-DE" smtClean="0"/>
              <a:t>10.09.2016</a:t>
            </a:fld>
            <a:endParaRPr lang="de-DE"/>
          </a:p>
        </p:txBody>
      </p:sp>
      <p:sp>
        <p:nvSpPr>
          <p:cNvPr id="6" name="Fußzeilenplatzhalter 5"/>
          <p:cNvSpPr>
            <a:spLocks noGrp="1"/>
          </p:cNvSpPr>
          <p:nvPr>
            <p:ph type="ftr" sz="quarter" idx="11"/>
          </p:nvPr>
        </p:nvSpPr>
        <p:spPr>
          <a:xfrm>
            <a:off x="457200" y="6480969"/>
            <a:ext cx="4260056" cy="301752"/>
          </a:xfrm>
        </p:spPr>
        <p:txBody>
          <a:bodyPr/>
          <a:lstStyle/>
          <a:p>
            <a:endParaRPr lang="de-DE"/>
          </a:p>
        </p:txBody>
      </p:sp>
      <p:sp>
        <p:nvSpPr>
          <p:cNvPr id="7" name="Foliennummernplatzhalter 6"/>
          <p:cNvSpPr>
            <a:spLocks noGrp="1"/>
          </p:cNvSpPr>
          <p:nvPr>
            <p:ph type="sldNum" sz="quarter" idx="12"/>
          </p:nvPr>
        </p:nvSpPr>
        <p:spPr>
          <a:xfrm>
            <a:off x="7589520" y="6480969"/>
            <a:ext cx="502920" cy="301752"/>
          </a:xfrm>
        </p:spPr>
        <p:txBody>
          <a:bodyPr/>
          <a:lstStyle/>
          <a:p>
            <a:fld id="{12358DB2-A0F3-4342-95A2-884D36FEA61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a:xfrm>
            <a:off x="4791456" y="6480969"/>
            <a:ext cx="2130552" cy="301752"/>
          </a:xfrm>
        </p:spPr>
        <p:txBody>
          <a:bodyPr/>
          <a:lstStyle/>
          <a:p>
            <a:fld id="{0A7B6150-0300-4ABD-889D-B75DB7DAC780}" type="datetimeFigureOut">
              <a:rPr lang="de-DE" smtClean="0"/>
              <a:t>10.09.2016</a:t>
            </a:fld>
            <a:endParaRPr lang="de-DE"/>
          </a:p>
        </p:txBody>
      </p:sp>
      <p:sp>
        <p:nvSpPr>
          <p:cNvPr id="8" name="Fußzeilenplatzhalter 7"/>
          <p:cNvSpPr>
            <a:spLocks noGrp="1"/>
          </p:cNvSpPr>
          <p:nvPr>
            <p:ph type="ftr" sz="quarter" idx="11"/>
          </p:nvPr>
        </p:nvSpPr>
        <p:spPr>
          <a:xfrm>
            <a:off x="457200" y="6480969"/>
            <a:ext cx="4261104" cy="301752"/>
          </a:xfrm>
        </p:spPr>
        <p:txBody>
          <a:bodyPr/>
          <a:lstStyle/>
          <a:p>
            <a:endParaRPr lang="de-DE"/>
          </a:p>
        </p:txBody>
      </p:sp>
      <p:sp>
        <p:nvSpPr>
          <p:cNvPr id="9" name="Foliennummernplatzhalter 8"/>
          <p:cNvSpPr>
            <a:spLocks noGrp="1"/>
          </p:cNvSpPr>
          <p:nvPr>
            <p:ph type="sldNum" sz="quarter" idx="12"/>
          </p:nvPr>
        </p:nvSpPr>
        <p:spPr>
          <a:xfrm>
            <a:off x="7589520" y="6483096"/>
            <a:ext cx="502920" cy="301752"/>
          </a:xfrm>
        </p:spPr>
        <p:txBody>
          <a:bodyPr/>
          <a:lstStyle>
            <a:lvl1pPr algn="ctr">
              <a:defRPr/>
            </a:lvl1pPr>
          </a:lstStyle>
          <a:p>
            <a:fld id="{12358DB2-A0F3-4342-95A2-884D36FEA616}"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0A7B6150-0300-4ABD-889D-B75DB7DAC780}" type="datetimeFigureOut">
              <a:rPr lang="de-DE" smtClean="0"/>
              <a:t>10.09.2016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2358DB2-A0F3-4342-95A2-884D36FEA61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791456" y="6480969"/>
            <a:ext cx="2133600" cy="301752"/>
          </a:xfrm>
        </p:spPr>
        <p:txBody>
          <a:bodyPr/>
          <a:lstStyle/>
          <a:p>
            <a:fld id="{0A7B6150-0300-4ABD-889D-B75DB7DAC780}" type="datetimeFigureOut">
              <a:rPr lang="de-DE" smtClean="0"/>
              <a:t>10.09.2016</a:t>
            </a:fld>
            <a:endParaRPr lang="de-DE"/>
          </a:p>
        </p:txBody>
      </p:sp>
      <p:sp>
        <p:nvSpPr>
          <p:cNvPr id="3" name="Fußzeilenplatzhalter 2"/>
          <p:cNvSpPr>
            <a:spLocks noGrp="1"/>
          </p:cNvSpPr>
          <p:nvPr>
            <p:ph type="ftr" sz="quarter" idx="11"/>
          </p:nvPr>
        </p:nvSpPr>
        <p:spPr>
          <a:xfrm>
            <a:off x="457200" y="6481890"/>
            <a:ext cx="4260056" cy="300831"/>
          </a:xfrm>
        </p:spPr>
        <p:txBody>
          <a:bodyPr/>
          <a:lstStyle/>
          <a:p>
            <a:endParaRPr lang="de-DE"/>
          </a:p>
        </p:txBody>
      </p:sp>
      <p:sp>
        <p:nvSpPr>
          <p:cNvPr id="4" name="Foliennummernplatzhalter 3"/>
          <p:cNvSpPr>
            <a:spLocks noGrp="1"/>
          </p:cNvSpPr>
          <p:nvPr>
            <p:ph type="sldNum" sz="quarter" idx="12"/>
          </p:nvPr>
        </p:nvSpPr>
        <p:spPr>
          <a:xfrm>
            <a:off x="7589520" y="6480969"/>
            <a:ext cx="502920" cy="301752"/>
          </a:xfrm>
        </p:spPr>
        <p:txBody>
          <a:bodyPr/>
          <a:lstStyle/>
          <a:p>
            <a:fld id="{12358DB2-A0F3-4342-95A2-884D36FEA61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278976" y="6556248"/>
            <a:ext cx="2133600" cy="301752"/>
          </a:xfrm>
        </p:spPr>
        <p:txBody>
          <a:bodyPr/>
          <a:lstStyle>
            <a:lvl1pPr>
              <a:defRPr sz="900"/>
            </a:lvl1pPr>
          </a:lstStyle>
          <a:p>
            <a:fld id="{0A7B6150-0300-4ABD-889D-B75DB7DAC780}" type="datetimeFigureOut">
              <a:rPr lang="de-DE" smtClean="0"/>
              <a:t>10.09.2016</a:t>
            </a:fld>
            <a:endParaRPr lang="de-DE"/>
          </a:p>
        </p:txBody>
      </p:sp>
      <p:sp>
        <p:nvSpPr>
          <p:cNvPr id="6" name="Fußzeilenplatzhalter 5"/>
          <p:cNvSpPr>
            <a:spLocks noGrp="1"/>
          </p:cNvSpPr>
          <p:nvPr>
            <p:ph type="ftr" sz="quarter" idx="11"/>
          </p:nvPr>
        </p:nvSpPr>
        <p:spPr>
          <a:xfrm>
            <a:off x="1135856" y="6556248"/>
            <a:ext cx="5143120" cy="301752"/>
          </a:xfrm>
        </p:spPr>
        <p:txBody>
          <a:bodyPr/>
          <a:lstStyle>
            <a:lvl1pPr>
              <a:defRPr sz="900"/>
            </a:lvl1pPr>
          </a:lstStyle>
          <a:p>
            <a:endParaRPr lang="de-DE"/>
          </a:p>
        </p:txBody>
      </p:sp>
      <p:sp>
        <p:nvSpPr>
          <p:cNvPr id="7" name="Foliennummernplatzhalter 6"/>
          <p:cNvSpPr>
            <a:spLocks noGrp="1"/>
          </p:cNvSpPr>
          <p:nvPr>
            <p:ph type="sldNum" sz="quarter" idx="12"/>
          </p:nvPr>
        </p:nvSpPr>
        <p:spPr>
          <a:xfrm>
            <a:off x="8410576" y="6556248"/>
            <a:ext cx="502920" cy="301752"/>
          </a:xfrm>
        </p:spPr>
        <p:txBody>
          <a:bodyPr/>
          <a:lstStyle>
            <a:lvl1pPr>
              <a:defRPr sz="900"/>
            </a:lvl1pPr>
          </a:lstStyle>
          <a:p>
            <a:fld id="{12358DB2-A0F3-4342-95A2-884D36FEA616}"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a:xfrm>
            <a:off x="6108192" y="6556248"/>
            <a:ext cx="2103120" cy="301752"/>
          </a:xfrm>
        </p:spPr>
        <p:txBody>
          <a:bodyPr/>
          <a:lstStyle>
            <a:lvl1pPr>
              <a:defRPr sz="900"/>
            </a:lvl1pPr>
          </a:lstStyle>
          <a:p>
            <a:fld id="{0A7B6150-0300-4ABD-889D-B75DB7DAC780}" type="datetimeFigureOut">
              <a:rPr lang="de-DE" smtClean="0"/>
              <a:t>10.09.2016</a:t>
            </a:fld>
            <a:endParaRPr lang="de-DE"/>
          </a:p>
        </p:txBody>
      </p:sp>
      <p:sp>
        <p:nvSpPr>
          <p:cNvPr id="6" name="Fußzeilenplatzhalter 5"/>
          <p:cNvSpPr>
            <a:spLocks noGrp="1"/>
          </p:cNvSpPr>
          <p:nvPr>
            <p:ph type="ftr" sz="quarter" idx="11"/>
          </p:nvPr>
        </p:nvSpPr>
        <p:spPr>
          <a:xfrm>
            <a:off x="1170432" y="6557169"/>
            <a:ext cx="4948072" cy="301752"/>
          </a:xfrm>
        </p:spPr>
        <p:txBody>
          <a:bodyPr/>
          <a:lstStyle>
            <a:lvl1pPr>
              <a:defRPr sz="900"/>
            </a:lvl1pPr>
          </a:lstStyle>
          <a:p>
            <a:endParaRPr lang="de-DE"/>
          </a:p>
        </p:txBody>
      </p:sp>
      <p:sp>
        <p:nvSpPr>
          <p:cNvPr id="7" name="Foliennummernplatzhalter 6"/>
          <p:cNvSpPr>
            <a:spLocks noGrp="1"/>
          </p:cNvSpPr>
          <p:nvPr>
            <p:ph type="sldNum" sz="quarter" idx="12"/>
          </p:nvPr>
        </p:nvSpPr>
        <p:spPr>
          <a:xfrm>
            <a:off x="8217192" y="6556248"/>
            <a:ext cx="365760" cy="301752"/>
          </a:xfrm>
        </p:spPr>
        <p:txBody>
          <a:bodyPr/>
          <a:lstStyle>
            <a:lvl1pPr algn="ctr">
              <a:defRPr sz="900"/>
            </a:lvl1pPr>
          </a:lstStyle>
          <a:p>
            <a:fld id="{12358DB2-A0F3-4342-95A2-884D36FEA616}"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echtwinkliges Dreiec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Gerade Verbindung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elplatzhalter 21"/>
          <p:cNvSpPr>
            <a:spLocks noGrp="1"/>
          </p:cNvSpPr>
          <p:nvPr>
            <p:ph type="title"/>
          </p:nvPr>
        </p:nvSpPr>
        <p:spPr>
          <a:xfrm>
            <a:off x="457200" y="267494"/>
            <a:ext cx="8229600" cy="1399032"/>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A7B6150-0300-4ABD-889D-B75DB7DAC780}" type="datetimeFigureOut">
              <a:rPr lang="de-DE" smtClean="0"/>
              <a:t>10.09.2016</a:t>
            </a:fld>
            <a:endParaRPr lang="de-DE"/>
          </a:p>
        </p:txBody>
      </p:sp>
      <p:sp>
        <p:nvSpPr>
          <p:cNvPr id="3" name="Fußzeilenplatzhalt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de-DE"/>
          </a:p>
        </p:txBody>
      </p:sp>
      <p:sp>
        <p:nvSpPr>
          <p:cNvPr id="23" name="Foliennummernplatzhalt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2358DB2-A0F3-4342-95A2-884D36FEA616}"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wikipedia.org/wiki/Strauch" TargetMode="External"/><Relationship Id="rId2" Type="http://schemas.openxmlformats.org/officeDocument/2006/relationships/hyperlink" Target="https://de.wikipedia.org/wiki/Baum" TargetMode="External"/><Relationship Id="rId1" Type="http://schemas.openxmlformats.org/officeDocument/2006/relationships/slideLayout" Target="../slideLayouts/slideLayout2.xml"/><Relationship Id="rId4" Type="http://schemas.openxmlformats.org/officeDocument/2006/relationships/hyperlink" Target="https://de.wikipedia.org/wiki/Bork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solidFill>
                  <a:schemeClr val="accent1">
                    <a:lumMod val="60000"/>
                    <a:lumOff val="40000"/>
                  </a:schemeClr>
                </a:solidFill>
              </a:rPr>
              <a:t>DIE BIRKE</a:t>
            </a:r>
            <a:endParaRPr lang="de-DE" dirty="0">
              <a:solidFill>
                <a:schemeClr val="accent1">
                  <a:lumMod val="60000"/>
                  <a:lumOff val="40000"/>
                </a:schemeClr>
              </a:solidFill>
            </a:endParaRPr>
          </a:p>
        </p:txBody>
      </p:sp>
      <p:sp>
        <p:nvSpPr>
          <p:cNvPr id="3" name="Untertitel 2"/>
          <p:cNvSpPr>
            <a:spLocks noGrp="1"/>
          </p:cNvSpPr>
          <p:nvPr>
            <p:ph type="subTitle" idx="1"/>
          </p:nvPr>
        </p:nvSpPr>
        <p:spPr/>
        <p:txBody>
          <a:bodyPr>
            <a:normAutofit/>
          </a:bodyPr>
          <a:lstStyle/>
          <a:p>
            <a:r>
              <a:rPr lang="de-DE" sz="2000" dirty="0" smtClean="0">
                <a:solidFill>
                  <a:schemeClr val="tx1">
                    <a:lumMod val="65000"/>
                    <a:lumOff val="35000"/>
                  </a:schemeClr>
                </a:solidFill>
              </a:rPr>
              <a:t>           </a:t>
            </a:r>
            <a:r>
              <a:rPr lang="de-DE" sz="2000" dirty="0" smtClean="0">
                <a:solidFill>
                  <a:schemeClr val="accent1">
                    <a:lumMod val="75000"/>
                  </a:schemeClr>
                </a:solidFill>
              </a:rPr>
              <a:t>mit herzförmigen Blättern</a:t>
            </a:r>
            <a:endParaRPr lang="de-DE" sz="2000" dirty="0">
              <a:solidFill>
                <a:schemeClr val="accent1">
                  <a:lumMod val="75000"/>
                </a:schemeClr>
              </a:solidFill>
            </a:endParaRPr>
          </a:p>
        </p:txBody>
      </p:sp>
      <p:pic>
        <p:nvPicPr>
          <p:cNvPr id="2050" name="Picture 2" descr="E:\SAM_12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52536" y="1139725"/>
            <a:ext cx="5616624"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rechts 3"/>
          <p:cNvSpPr/>
          <p:nvPr/>
        </p:nvSpPr>
        <p:spPr>
          <a:xfrm rot="10800000">
            <a:off x="4788024" y="1662337"/>
            <a:ext cx="11521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982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332656"/>
            <a:ext cx="8229600" cy="1143000"/>
          </a:xfrm>
        </p:spPr>
        <p:txBody>
          <a:bodyPr>
            <a:normAutofit/>
          </a:bodyPr>
          <a:lstStyle/>
          <a:p>
            <a:r>
              <a:rPr lang="de-DE" sz="2400" u="sng" dirty="0" smtClean="0"/>
              <a:t>Steckbrief: Die Birke</a:t>
            </a:r>
            <a:endParaRPr lang="de-DE" sz="2400" u="sng" dirty="0"/>
          </a:p>
        </p:txBody>
      </p:sp>
      <p:sp>
        <p:nvSpPr>
          <p:cNvPr id="2" name="Inhaltsplatzhalter 1"/>
          <p:cNvSpPr>
            <a:spLocks noGrp="1"/>
          </p:cNvSpPr>
          <p:nvPr>
            <p:ph idx="1"/>
          </p:nvPr>
        </p:nvSpPr>
        <p:spPr/>
        <p:txBody>
          <a:bodyPr>
            <a:normAutofit/>
          </a:bodyPr>
          <a:lstStyle/>
          <a:p>
            <a:pPr marL="109728" indent="0">
              <a:buNone/>
            </a:pPr>
            <a:r>
              <a:rPr lang="de-DE" sz="1400" dirty="0">
                <a:solidFill>
                  <a:schemeClr val="tx2">
                    <a:lumMod val="60000"/>
                    <a:lumOff val="40000"/>
                  </a:schemeClr>
                </a:solidFill>
              </a:rPr>
              <a:t>Name: Birke </a:t>
            </a:r>
          </a:p>
          <a:p>
            <a:pPr marL="109728" indent="0">
              <a:buNone/>
            </a:pPr>
            <a:r>
              <a:rPr lang="de-DE" sz="1400" dirty="0">
                <a:solidFill>
                  <a:schemeClr val="tx2">
                    <a:lumMod val="60000"/>
                    <a:lumOff val="40000"/>
                  </a:schemeClr>
                </a:solidFill>
              </a:rPr>
              <a:t>Lateinischer Name: </a:t>
            </a:r>
            <a:r>
              <a:rPr lang="de-DE" sz="1400" dirty="0" err="1" smtClean="0">
                <a:solidFill>
                  <a:schemeClr val="tx2">
                    <a:lumMod val="60000"/>
                    <a:lumOff val="40000"/>
                  </a:schemeClr>
                </a:solidFill>
              </a:rPr>
              <a:t>Betula</a:t>
            </a:r>
            <a:r>
              <a:rPr lang="de-DE" sz="1400" dirty="0" smtClean="0">
                <a:solidFill>
                  <a:schemeClr val="tx2">
                    <a:lumMod val="60000"/>
                    <a:lumOff val="40000"/>
                  </a:schemeClr>
                </a:solidFill>
              </a:rPr>
              <a:t> </a:t>
            </a:r>
          </a:p>
          <a:p>
            <a:pPr marL="109728" indent="0">
              <a:buNone/>
            </a:pPr>
            <a:r>
              <a:rPr lang="de-DE" sz="1400" dirty="0" smtClean="0">
                <a:solidFill>
                  <a:schemeClr val="tx2">
                    <a:lumMod val="60000"/>
                    <a:lumOff val="40000"/>
                  </a:schemeClr>
                </a:solidFill>
              </a:rPr>
              <a:t>Anzahl </a:t>
            </a:r>
            <a:r>
              <a:rPr lang="de-DE" sz="1400" dirty="0">
                <a:solidFill>
                  <a:schemeClr val="tx2">
                    <a:lumMod val="60000"/>
                    <a:lumOff val="40000"/>
                  </a:schemeClr>
                </a:solidFill>
              </a:rPr>
              <a:t>der </a:t>
            </a:r>
            <a:r>
              <a:rPr lang="de-DE" sz="1400" dirty="0" smtClean="0">
                <a:solidFill>
                  <a:schemeClr val="tx2">
                    <a:lumMod val="60000"/>
                    <a:lumOff val="40000"/>
                  </a:schemeClr>
                </a:solidFill>
              </a:rPr>
              <a:t>Arten: </a:t>
            </a:r>
            <a:r>
              <a:rPr lang="de-DE" sz="1400" dirty="0">
                <a:solidFill>
                  <a:schemeClr val="tx2">
                    <a:lumMod val="60000"/>
                    <a:lumOff val="40000"/>
                  </a:schemeClr>
                </a:solidFill>
              </a:rPr>
              <a:t>ca. 50 Birkenarten </a:t>
            </a:r>
          </a:p>
          <a:p>
            <a:pPr marL="109728" indent="0">
              <a:buNone/>
            </a:pPr>
            <a:r>
              <a:rPr lang="de-DE" sz="1400" dirty="0">
                <a:solidFill>
                  <a:schemeClr val="tx2">
                    <a:lumMod val="60000"/>
                    <a:lumOff val="40000"/>
                  </a:schemeClr>
                </a:solidFill>
              </a:rPr>
              <a:t>Verbreitungsgebiet: Europa, Asien, Nordamerika </a:t>
            </a:r>
          </a:p>
          <a:p>
            <a:pPr marL="109728" indent="0">
              <a:buNone/>
            </a:pPr>
            <a:r>
              <a:rPr lang="de-DE" sz="1400" dirty="0">
                <a:solidFill>
                  <a:schemeClr val="tx2">
                    <a:lumMod val="60000"/>
                    <a:lumOff val="40000"/>
                  </a:schemeClr>
                </a:solidFill>
              </a:rPr>
              <a:t>Früchte: kleine, braun-gelbe, geflügelte Nussfrüchte </a:t>
            </a:r>
          </a:p>
          <a:p>
            <a:pPr marL="109728" indent="0">
              <a:buNone/>
            </a:pPr>
            <a:r>
              <a:rPr lang="de-DE" sz="1400" dirty="0">
                <a:solidFill>
                  <a:schemeClr val="tx2">
                    <a:lumMod val="60000"/>
                    <a:lumOff val="40000"/>
                  </a:schemeClr>
                </a:solidFill>
              </a:rPr>
              <a:t>Blütezeit: März-Mai </a:t>
            </a:r>
          </a:p>
          <a:p>
            <a:pPr marL="109728" indent="0">
              <a:buNone/>
            </a:pPr>
            <a:r>
              <a:rPr lang="de-DE" sz="1400" dirty="0">
                <a:solidFill>
                  <a:schemeClr val="tx2">
                    <a:lumMod val="60000"/>
                    <a:lumOff val="40000"/>
                  </a:schemeClr>
                </a:solidFill>
              </a:rPr>
              <a:t>Höhe: </a:t>
            </a:r>
            <a:r>
              <a:rPr lang="de-DE" sz="1400" dirty="0" smtClean="0">
                <a:solidFill>
                  <a:schemeClr val="tx2">
                    <a:lumMod val="60000"/>
                    <a:lumOff val="40000"/>
                  </a:schemeClr>
                </a:solidFill>
              </a:rPr>
              <a:t>15-20 Meter hoch werdend, je nach Standort</a:t>
            </a:r>
            <a:endParaRPr lang="de-DE" sz="1400" dirty="0">
              <a:solidFill>
                <a:schemeClr val="tx2">
                  <a:lumMod val="60000"/>
                  <a:lumOff val="40000"/>
                </a:schemeClr>
              </a:solidFill>
            </a:endParaRPr>
          </a:p>
          <a:p>
            <a:pPr marL="109728" indent="0">
              <a:buNone/>
            </a:pPr>
            <a:r>
              <a:rPr lang="de-DE" sz="1400" dirty="0">
                <a:solidFill>
                  <a:schemeClr val="tx2">
                    <a:lumMod val="60000"/>
                    <a:lumOff val="40000"/>
                  </a:schemeClr>
                </a:solidFill>
              </a:rPr>
              <a:t>Alter: </a:t>
            </a:r>
            <a:r>
              <a:rPr lang="de-DE" sz="1400" dirty="0" smtClean="0">
                <a:solidFill>
                  <a:schemeClr val="tx2">
                    <a:lumMod val="60000"/>
                    <a:lumOff val="40000"/>
                  </a:schemeClr>
                </a:solidFill>
              </a:rPr>
              <a:t>bis zu 50 Jahre alt werdend</a:t>
            </a:r>
            <a:endParaRPr lang="de-DE" sz="1400" dirty="0">
              <a:solidFill>
                <a:schemeClr val="tx2">
                  <a:lumMod val="60000"/>
                  <a:lumOff val="40000"/>
                </a:schemeClr>
              </a:solidFill>
            </a:endParaRPr>
          </a:p>
          <a:p>
            <a:pPr marL="109728" indent="0">
              <a:buNone/>
            </a:pPr>
            <a:r>
              <a:rPr lang="de-DE" sz="1400" dirty="0">
                <a:solidFill>
                  <a:schemeClr val="tx2">
                    <a:lumMod val="60000"/>
                    <a:lumOff val="40000"/>
                  </a:schemeClr>
                </a:solidFill>
              </a:rPr>
              <a:t>Eigenschaften der Rinde: weiß, </a:t>
            </a:r>
            <a:r>
              <a:rPr lang="de-DE" sz="1400" dirty="0" smtClean="0">
                <a:solidFill>
                  <a:schemeClr val="tx2">
                    <a:lumMod val="60000"/>
                    <a:lumOff val="40000"/>
                  </a:schemeClr>
                </a:solidFill>
              </a:rPr>
              <a:t>glatte Rinde, mit dunklen Borkenabschnitten</a:t>
            </a:r>
            <a:endParaRPr lang="de-DE" sz="1400" dirty="0">
              <a:solidFill>
                <a:schemeClr val="tx2">
                  <a:lumMod val="60000"/>
                  <a:lumOff val="40000"/>
                </a:schemeClr>
              </a:solidFill>
            </a:endParaRPr>
          </a:p>
          <a:p>
            <a:pPr marL="109728" indent="0">
              <a:buNone/>
            </a:pPr>
            <a:r>
              <a:rPr lang="de-DE" sz="1400" dirty="0" smtClean="0">
                <a:solidFill>
                  <a:schemeClr val="tx2">
                    <a:lumMod val="60000"/>
                    <a:lumOff val="40000"/>
                  </a:schemeClr>
                </a:solidFill>
              </a:rPr>
              <a:t>Stamm/ Holz der Birke: Das Holz ist hart und der Stamm  eher dunkel, die Äste sind sehr dünn, fast peitschenartig, also wenig windbruchgefährdet</a:t>
            </a:r>
          </a:p>
          <a:p>
            <a:pPr marL="109728" indent="0">
              <a:buNone/>
            </a:pPr>
            <a:r>
              <a:rPr lang="de-DE" sz="1400" dirty="0" smtClean="0">
                <a:solidFill>
                  <a:schemeClr val="tx2">
                    <a:lumMod val="60000"/>
                    <a:lumOff val="40000"/>
                  </a:schemeClr>
                </a:solidFill>
              </a:rPr>
              <a:t>Standorte des Baumes: überall (Die Birke ist da anspruchslos) </a:t>
            </a:r>
          </a:p>
          <a:p>
            <a:pPr marL="109728" indent="0">
              <a:buNone/>
            </a:pPr>
            <a:r>
              <a:rPr lang="de-DE" sz="1400" dirty="0" smtClean="0">
                <a:solidFill>
                  <a:schemeClr val="tx2">
                    <a:lumMod val="60000"/>
                    <a:lumOff val="40000"/>
                  </a:schemeClr>
                </a:solidFill>
              </a:rPr>
              <a:t>Blatt: Die Blätter sind klein, dreieckig und haben einen zackigen Rand </a:t>
            </a:r>
            <a:endParaRPr lang="de-DE" sz="1400" dirty="0">
              <a:solidFill>
                <a:schemeClr val="tx2">
                  <a:lumMod val="60000"/>
                  <a:lumOff val="40000"/>
                </a:schemeClr>
              </a:solidFill>
            </a:endParaRPr>
          </a:p>
        </p:txBody>
      </p:sp>
      <p:sp>
        <p:nvSpPr>
          <p:cNvPr id="4" name="Rechteck 3"/>
          <p:cNvSpPr/>
          <p:nvPr/>
        </p:nvSpPr>
        <p:spPr>
          <a:xfrm flipV="1">
            <a:off x="9052560" y="7173415"/>
            <a:ext cx="45719" cy="5909310"/>
          </a:xfrm>
          <a:prstGeom prst="rect">
            <a:avLst/>
          </a:prstGeom>
        </p:spPr>
        <p:txBody>
          <a:bodyPr wrap="square">
            <a:spAutoFit/>
          </a:bodyPr>
          <a:lstStyle/>
          <a:p>
            <a:r>
              <a:rPr lang="de-DE" sz="100" dirty="0"/>
              <a:t>sommergrüner Laubbaum</a:t>
            </a:r>
          </a:p>
          <a:p>
            <a:r>
              <a:rPr lang="de-DE" sz="100" dirty="0"/>
              <a:t> </a:t>
            </a:r>
          </a:p>
          <a:p>
            <a:r>
              <a:rPr lang="de-DE" sz="100" dirty="0"/>
              <a:t>15-25m hoch werdend, je nach Standort</a:t>
            </a:r>
          </a:p>
          <a:p>
            <a:r>
              <a:rPr lang="de-DE" sz="100" dirty="0"/>
              <a:t> </a:t>
            </a:r>
          </a:p>
          <a:p>
            <a:r>
              <a:rPr lang="de-DE" sz="100" dirty="0"/>
              <a:t>kann bis 150Jahre alt werden</a:t>
            </a:r>
          </a:p>
          <a:p>
            <a:r>
              <a:rPr lang="de-DE" sz="100" dirty="0"/>
              <a:t> </a:t>
            </a:r>
          </a:p>
          <a:p>
            <a:r>
              <a:rPr lang="de-DE" sz="100" dirty="0"/>
              <a:t>charakteristische weiße, glatte Rinde, mit dunkleren Borken-Abschnitten. Die Moorbirke hat insgesamt einen deutlich dunkleren Stamm.</a:t>
            </a:r>
          </a:p>
          <a:p>
            <a:r>
              <a:rPr lang="de-DE" sz="100" dirty="0"/>
              <a:t> </a:t>
            </a:r>
          </a:p>
          <a:p>
            <a:r>
              <a:rPr lang="de-DE" sz="100" dirty="0"/>
              <a:t>feingliedriger Wuchs mit dünnen, fast peitschenartigen Ästen, was sie wenig windbruchgefährdet macht</a:t>
            </a:r>
          </a:p>
          <a:p>
            <a:r>
              <a:rPr lang="de-DE" sz="100" dirty="0"/>
              <a:t> </a:t>
            </a:r>
          </a:p>
          <a:p>
            <a:r>
              <a:rPr lang="de-DE" sz="100" dirty="0"/>
              <a:t>die Blätter sind klein und dreieckig, mit gesägtem Rand</a:t>
            </a:r>
          </a:p>
        </p:txBody>
      </p:sp>
    </p:spTree>
    <p:extLst>
      <p:ext uri="{BB962C8B-B14F-4D97-AF65-F5344CB8AC3E}">
        <p14:creationId xmlns:p14="http://schemas.microsoft.com/office/powerpoint/2010/main" val="98253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000" dirty="0" smtClean="0"/>
              <a:t>Baumkrone der Birke:</a:t>
            </a:r>
            <a:endParaRPr lang="de-DE" sz="2000" dirty="0"/>
          </a:p>
        </p:txBody>
      </p:sp>
      <p:sp>
        <p:nvSpPr>
          <p:cNvPr id="3" name="Inhaltsplatzhalter 2"/>
          <p:cNvSpPr>
            <a:spLocks noGrp="1"/>
          </p:cNvSpPr>
          <p:nvPr>
            <p:ph idx="1"/>
          </p:nvPr>
        </p:nvSpPr>
        <p:spPr/>
        <p:txBody>
          <a:bodyPr>
            <a:normAutofit fontScale="92500" lnSpcReduction="10000"/>
          </a:bodyPr>
          <a:lstStyle/>
          <a:p>
            <a:endParaRPr lang="de-DE" sz="2400" dirty="0" smtClean="0"/>
          </a:p>
          <a:p>
            <a:endParaRPr lang="de-DE" sz="2400" dirty="0"/>
          </a:p>
          <a:p>
            <a:endParaRPr lang="de-DE" sz="2400" dirty="0" smtClean="0"/>
          </a:p>
          <a:p>
            <a:endParaRPr lang="de-DE" sz="2400" dirty="0"/>
          </a:p>
          <a:p>
            <a:endParaRPr lang="de-DE" sz="2400" dirty="0" smtClean="0"/>
          </a:p>
          <a:p>
            <a:endParaRPr lang="de-DE" sz="2400" dirty="0"/>
          </a:p>
          <a:p>
            <a:endParaRPr lang="de-DE" sz="2400" dirty="0" smtClean="0"/>
          </a:p>
          <a:p>
            <a:endParaRPr lang="de-DE" sz="2400" dirty="0"/>
          </a:p>
          <a:p>
            <a:endParaRPr lang="de-DE" sz="2400" dirty="0" smtClean="0"/>
          </a:p>
          <a:p>
            <a:pPr marL="64008" indent="0">
              <a:buNone/>
            </a:pPr>
            <a:r>
              <a:rPr lang="de-DE" sz="1500" dirty="0" smtClean="0">
                <a:solidFill>
                  <a:schemeClr val="tx2">
                    <a:lumMod val="60000"/>
                    <a:lumOff val="40000"/>
                  </a:schemeClr>
                </a:solidFill>
              </a:rPr>
              <a:t>Das ist die Baumkrone der Birke, unten ist ein starker Stamm und viele kleine Äste verzweigen sich nach oben. An jedem Ast hängen unzählige, herzförmig aussehende</a:t>
            </a:r>
          </a:p>
          <a:p>
            <a:pPr marL="64008" indent="0">
              <a:buNone/>
            </a:pPr>
            <a:r>
              <a:rPr lang="de-DE" sz="1500" dirty="0" smtClean="0">
                <a:solidFill>
                  <a:schemeClr val="tx2">
                    <a:lumMod val="60000"/>
                    <a:lumOff val="40000"/>
                  </a:schemeClr>
                </a:solidFill>
              </a:rPr>
              <a:t>Blätter. </a:t>
            </a:r>
            <a:r>
              <a:rPr lang="de-DE" sz="1500" dirty="0" smtClean="0">
                <a:solidFill>
                  <a:schemeClr val="tx2">
                    <a:lumMod val="60000"/>
                    <a:lumOff val="40000"/>
                  </a:schemeClr>
                </a:solidFill>
              </a:rPr>
              <a:t>Insgesamt ist </a:t>
            </a:r>
            <a:r>
              <a:rPr lang="de-DE" sz="1500" dirty="0" smtClean="0">
                <a:solidFill>
                  <a:schemeClr val="tx2">
                    <a:lumMod val="60000"/>
                    <a:lumOff val="40000"/>
                  </a:schemeClr>
                </a:solidFill>
              </a:rPr>
              <a:t>die Birke ein recht stämmiger Baum. Die Äste sind teilweise sehr dünn, aber die Hauptäste sind dafür ja etwas dicker. </a:t>
            </a:r>
            <a:endParaRPr lang="de-DE" sz="1500" dirty="0">
              <a:solidFill>
                <a:schemeClr val="tx2">
                  <a:lumMod val="60000"/>
                  <a:lumOff val="40000"/>
                </a:schemeClr>
              </a:solidFill>
            </a:endParaRPr>
          </a:p>
        </p:txBody>
      </p:sp>
      <p:pic>
        <p:nvPicPr>
          <p:cNvPr id="1029" name="Picture 5" descr="E:\SAM_12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12776"/>
            <a:ext cx="7415808"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39552" y="5157192"/>
            <a:ext cx="8208912" cy="369332"/>
          </a:xfrm>
          <a:prstGeom prst="rect">
            <a:avLst/>
          </a:prstGeom>
          <a:noFill/>
        </p:spPr>
        <p:txBody>
          <a:bodyPr wrap="square" rtlCol="0">
            <a:spAutoFit/>
          </a:bodyPr>
          <a:lstStyle/>
          <a:p>
            <a:r>
              <a:rPr lang="de-DE" dirty="0" smtClean="0"/>
              <a:t>                                                                                                                                                                                                   </a:t>
            </a:r>
            <a:endParaRPr lang="de-DE" dirty="0"/>
          </a:p>
        </p:txBody>
      </p:sp>
    </p:spTree>
    <p:extLst>
      <p:ext uri="{BB962C8B-B14F-4D97-AF65-F5344CB8AC3E}">
        <p14:creationId xmlns:p14="http://schemas.microsoft.com/office/powerpoint/2010/main" val="24055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 </a:t>
            </a:r>
            <a:r>
              <a:rPr lang="de-DE" sz="2400" dirty="0" smtClean="0"/>
              <a:t>             </a:t>
            </a:r>
            <a:r>
              <a:rPr lang="de-DE" sz="2400" u="sng" dirty="0" smtClean="0"/>
              <a:t>Das Blatt der Birke: </a:t>
            </a:r>
            <a:endParaRPr lang="de-DE" sz="2400" u="sn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6288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899592" y="4365104"/>
            <a:ext cx="6120680" cy="1077218"/>
          </a:xfrm>
          <a:prstGeom prst="rect">
            <a:avLst/>
          </a:prstGeom>
          <a:noFill/>
        </p:spPr>
        <p:txBody>
          <a:bodyPr wrap="square" rtlCol="0">
            <a:spAutoFit/>
          </a:bodyPr>
          <a:lstStyle/>
          <a:p>
            <a:r>
              <a:rPr lang="de-DE" sz="1600" dirty="0" smtClean="0"/>
              <a:t>  </a:t>
            </a:r>
            <a:r>
              <a:rPr lang="de-DE" sz="1600" dirty="0" smtClean="0">
                <a:solidFill>
                  <a:schemeClr val="tx2">
                    <a:lumMod val="60000"/>
                    <a:lumOff val="40000"/>
                  </a:schemeClr>
                </a:solidFill>
              </a:rPr>
              <a:t>Das ist das Blatt der </a:t>
            </a:r>
            <a:r>
              <a:rPr lang="de-DE" sz="1600" dirty="0" smtClean="0">
                <a:solidFill>
                  <a:schemeClr val="tx2">
                    <a:lumMod val="60000"/>
                    <a:lumOff val="40000"/>
                  </a:schemeClr>
                </a:solidFill>
              </a:rPr>
              <a:t>Birke.       </a:t>
            </a:r>
            <a:r>
              <a:rPr lang="de-DE" sz="1600" dirty="0">
                <a:solidFill>
                  <a:schemeClr val="tx2">
                    <a:lumMod val="60000"/>
                    <a:lumOff val="40000"/>
                  </a:schemeClr>
                </a:solidFill>
              </a:rPr>
              <a:t>E</a:t>
            </a:r>
            <a:r>
              <a:rPr lang="de-DE" sz="1600" smtClean="0">
                <a:solidFill>
                  <a:schemeClr val="tx2">
                    <a:lumMod val="60000"/>
                    <a:lumOff val="40000"/>
                  </a:schemeClr>
                </a:solidFill>
              </a:rPr>
              <a:t>s </a:t>
            </a:r>
            <a:r>
              <a:rPr lang="de-DE" sz="1600" dirty="0" smtClean="0">
                <a:solidFill>
                  <a:schemeClr val="tx2">
                    <a:lumMod val="60000"/>
                    <a:lumOff val="40000"/>
                  </a:schemeClr>
                </a:solidFill>
              </a:rPr>
              <a:t>hat eine dreieckige, leicht  herzförmig aussehende Blätterform mit zackigem Rand. </a:t>
            </a:r>
          </a:p>
          <a:p>
            <a:r>
              <a:rPr lang="de-DE" sz="1600" dirty="0" smtClean="0">
                <a:solidFill>
                  <a:schemeClr val="tx2">
                    <a:lumMod val="60000"/>
                    <a:lumOff val="40000"/>
                  </a:schemeClr>
                </a:solidFill>
              </a:rPr>
              <a:t> Außerdem ist das Blatt von vorne dunkel und von hinten  (siehe Bild) hell. Im Herbst färbt sich das Blatt gelb. </a:t>
            </a:r>
            <a:endParaRPr lang="de-DE" sz="1600" dirty="0">
              <a:solidFill>
                <a:schemeClr val="tx2">
                  <a:lumMod val="60000"/>
                  <a:lumOff val="40000"/>
                </a:schemeClr>
              </a:solidFill>
            </a:endParaRPr>
          </a:p>
        </p:txBody>
      </p:sp>
      <p:sp>
        <p:nvSpPr>
          <p:cNvPr id="5" name="Pfeil nach unten 4"/>
          <p:cNvSpPr/>
          <p:nvPr/>
        </p:nvSpPr>
        <p:spPr>
          <a:xfrm rot="10800000">
            <a:off x="3462971" y="3594338"/>
            <a:ext cx="484632" cy="108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0230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000" u="sng" dirty="0" smtClean="0"/>
              <a:t>Die Borke der Birke: </a:t>
            </a:r>
            <a:endParaRPr lang="de-DE" sz="2000" u="sng"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33337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614304" y="1988840"/>
            <a:ext cx="4190535" cy="1077218"/>
          </a:xfrm>
          <a:prstGeom prst="rect">
            <a:avLst/>
          </a:prstGeom>
          <a:noFill/>
        </p:spPr>
        <p:txBody>
          <a:bodyPr wrap="square" rtlCol="0">
            <a:spAutoFit/>
          </a:bodyPr>
          <a:lstStyle/>
          <a:p>
            <a:r>
              <a:rPr lang="de-DE" sz="1600" dirty="0" smtClean="0"/>
              <a:t> </a:t>
            </a:r>
            <a:r>
              <a:rPr lang="de-DE" sz="1600" dirty="0" smtClean="0">
                <a:solidFill>
                  <a:schemeClr val="tx2">
                    <a:lumMod val="60000"/>
                    <a:lumOff val="40000"/>
                  </a:schemeClr>
                </a:solidFill>
              </a:rPr>
              <a:t>Das ist die Borke/ Rinde der Birke. </a:t>
            </a:r>
          </a:p>
          <a:p>
            <a:r>
              <a:rPr lang="de-DE" sz="1600" dirty="0" smtClean="0">
                <a:solidFill>
                  <a:schemeClr val="tx2">
                    <a:lumMod val="60000"/>
                    <a:lumOff val="40000"/>
                  </a:schemeClr>
                </a:solidFill>
              </a:rPr>
              <a:t>Sie ist weiß, glatt, aber an manchen Stellen hat sie dunkle </a:t>
            </a:r>
            <a:r>
              <a:rPr lang="de-DE" sz="1600" dirty="0" smtClean="0">
                <a:solidFill>
                  <a:schemeClr val="tx2">
                    <a:lumMod val="60000"/>
                    <a:lumOff val="40000"/>
                  </a:schemeClr>
                </a:solidFill>
              </a:rPr>
              <a:t>Einkerbungen</a:t>
            </a:r>
            <a:r>
              <a:rPr lang="de-DE" sz="1600" dirty="0" smtClean="0">
                <a:solidFill>
                  <a:schemeClr val="tx2">
                    <a:lumMod val="60000"/>
                    <a:lumOff val="40000"/>
                  </a:schemeClr>
                </a:solidFill>
              </a:rPr>
              <a:t>.</a:t>
            </a:r>
          </a:p>
          <a:p>
            <a:endParaRPr lang="de-DE" sz="1600" dirty="0">
              <a:solidFill>
                <a:schemeClr val="tx2">
                  <a:lumMod val="60000"/>
                  <a:lumOff val="40000"/>
                </a:schemeClr>
              </a:solidFill>
            </a:endParaRPr>
          </a:p>
        </p:txBody>
      </p:sp>
      <p:sp>
        <p:nvSpPr>
          <p:cNvPr id="5" name="Pfeil nach rechts 4"/>
          <p:cNvSpPr/>
          <p:nvPr/>
        </p:nvSpPr>
        <p:spPr>
          <a:xfrm rot="10800000">
            <a:off x="3635896" y="19412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winkelte Verbindung 23"/>
          <p:cNvCxnSpPr/>
          <p:nvPr/>
        </p:nvCxnSpPr>
        <p:spPr>
          <a:xfrm rot="10800000" flipV="1">
            <a:off x="2627784" y="2649257"/>
            <a:ext cx="4968552" cy="194392"/>
          </a:xfrm>
          <a:prstGeom prst="bentConnector3">
            <a:avLst>
              <a:gd name="adj1" fmla="val -65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4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000" u="sng" dirty="0" smtClean="0"/>
              <a:t>Birke – Gesamtpaket: </a:t>
            </a:r>
            <a:endParaRPr lang="de-DE" sz="2000" u="sng" dirty="0"/>
          </a:p>
        </p:txBody>
      </p:sp>
      <p:sp>
        <p:nvSpPr>
          <p:cNvPr id="3" name="Inhaltsplatzhalter 2"/>
          <p:cNvSpPr>
            <a:spLocks noGrp="1"/>
          </p:cNvSpPr>
          <p:nvPr>
            <p:ph idx="1"/>
          </p:nvPr>
        </p:nvSpPr>
        <p:spPr/>
        <p:txBody>
          <a:bodyPr>
            <a:normAutofit/>
          </a:bodyPr>
          <a:lstStyle/>
          <a:p>
            <a:pPr marL="64008" indent="0">
              <a:buNone/>
            </a:pPr>
            <a:r>
              <a:rPr lang="de-DE" sz="1600" dirty="0">
                <a:solidFill>
                  <a:schemeClr val="tx2">
                    <a:lumMod val="60000"/>
                    <a:lumOff val="40000"/>
                  </a:schemeClr>
                </a:solidFill>
              </a:rPr>
              <a:t>Birken-Arten sind laubabwerfende, also sommergrüne </a:t>
            </a:r>
            <a:r>
              <a:rPr lang="de-DE" sz="1600" dirty="0">
                <a:solidFill>
                  <a:schemeClr val="tx2">
                    <a:lumMod val="60000"/>
                    <a:lumOff val="40000"/>
                  </a:schemeClr>
                </a:solidFill>
                <a:hlinkClick r:id="rId2" tooltip="Baum"/>
              </a:rPr>
              <a:t>Bäume</a:t>
            </a:r>
            <a:r>
              <a:rPr lang="de-DE" sz="1600" dirty="0">
                <a:solidFill>
                  <a:schemeClr val="tx2">
                    <a:lumMod val="60000"/>
                    <a:lumOff val="40000"/>
                  </a:schemeClr>
                </a:solidFill>
              </a:rPr>
              <a:t> oder </a:t>
            </a:r>
            <a:r>
              <a:rPr lang="de-DE" sz="1600" dirty="0">
                <a:solidFill>
                  <a:schemeClr val="tx2">
                    <a:lumMod val="60000"/>
                    <a:lumOff val="40000"/>
                  </a:schemeClr>
                </a:solidFill>
                <a:hlinkClick r:id="rId3" tooltip="Strauch"/>
              </a:rPr>
              <a:t>Sträucher</a:t>
            </a:r>
            <a:r>
              <a:rPr lang="de-DE" sz="1600" dirty="0">
                <a:solidFill>
                  <a:schemeClr val="tx2">
                    <a:lumMod val="60000"/>
                    <a:lumOff val="40000"/>
                  </a:schemeClr>
                </a:solidFill>
              </a:rPr>
              <a:t>. Sie gehören zu den sehr schnell und hochwachsenden Gehölzen und können schon nach sechs Jahren Wuchshöhen von bis zu 7 Metern erreichen; ausgewachsen können sie bis zu 30 Meter, in Einzelfällen sogar noch höher werden. Sie wachsen mit einzelnen oder oft auch mit mehreren Stämmen. Einzelexemplare können ein Alter von bis zu 160 Jahren erreichen.</a:t>
            </a:r>
          </a:p>
          <a:p>
            <a:pPr marL="64008" indent="0">
              <a:buNone/>
            </a:pPr>
            <a:r>
              <a:rPr lang="de-DE" sz="1600" dirty="0">
                <a:solidFill>
                  <a:schemeClr val="tx2">
                    <a:lumMod val="60000"/>
                    <a:lumOff val="40000"/>
                  </a:schemeClr>
                </a:solidFill>
              </a:rPr>
              <a:t>Bei vielen Birken-Arten ist die </a:t>
            </a:r>
            <a:r>
              <a:rPr lang="de-DE" sz="1600" dirty="0">
                <a:solidFill>
                  <a:schemeClr val="tx2">
                    <a:lumMod val="60000"/>
                    <a:lumOff val="40000"/>
                  </a:schemeClr>
                </a:solidFill>
                <a:hlinkClick r:id="rId4" tooltip="Borke"/>
              </a:rPr>
              <a:t>Borke</a:t>
            </a:r>
            <a:r>
              <a:rPr lang="de-DE" sz="1600" dirty="0">
                <a:solidFill>
                  <a:schemeClr val="tx2">
                    <a:lumMod val="60000"/>
                    <a:lumOff val="40000"/>
                  </a:schemeClr>
                </a:solidFill>
              </a:rPr>
              <a:t> besonders auffällig, ihre Farben reichen von fast Schwarz über Dunkel- und Hellbraun bis Weiß; sie ist anfangs glatt, später lösen sich dünne, oft papierartige Stücke ab, schließlich reißt sie horizontal auf. Es sind oft deutliche, meist dunkle Lentizellen vorhanden, die sich manchmal horizontal vergrößern.</a:t>
            </a:r>
          </a:p>
          <a:p>
            <a:pPr marL="64008" indent="0">
              <a:buNone/>
            </a:pPr>
            <a:r>
              <a:rPr lang="de-DE" sz="1600" dirty="0">
                <a:solidFill>
                  <a:schemeClr val="tx2">
                    <a:lumMod val="60000"/>
                    <a:lumOff val="40000"/>
                  </a:schemeClr>
                </a:solidFill>
              </a:rPr>
              <a:t>Das leichte und je nach Art weiche bis mehr oder weniger harte Holz ist fast weiß bis rötlich-braun mit feiner Maserung. Bei jungen Zweigen können Lang- und Kurztriebe unterschieden </a:t>
            </a:r>
            <a:r>
              <a:rPr lang="de-DE" sz="1600" dirty="0" smtClean="0">
                <a:solidFill>
                  <a:schemeClr val="tx2">
                    <a:lumMod val="60000"/>
                    <a:lumOff val="40000"/>
                  </a:schemeClr>
                </a:solidFill>
              </a:rPr>
              <a:t>werden.</a:t>
            </a:r>
            <a:endParaRPr lang="de-DE" sz="1600" dirty="0">
              <a:solidFill>
                <a:schemeClr val="tx2">
                  <a:lumMod val="60000"/>
                  <a:lumOff val="40000"/>
                </a:schemeClr>
              </a:solidFill>
            </a:endParaRPr>
          </a:p>
          <a:p>
            <a:endParaRPr lang="de-DE" sz="1400" dirty="0"/>
          </a:p>
        </p:txBody>
      </p:sp>
    </p:spTree>
    <p:extLst>
      <p:ext uri="{BB962C8B-B14F-4D97-AF65-F5344CB8AC3E}">
        <p14:creationId xmlns:p14="http://schemas.microsoft.com/office/powerpoint/2010/main" val="2600767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lest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lest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437</Words>
  <Application>Microsoft Office PowerPoint</Application>
  <PresentationFormat>Bildschirmpräsentation (4:3)</PresentationFormat>
  <Paragraphs>50</Paragraphs>
  <Slides>6</Slides>
  <Notes>1</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Telesto</vt:lpstr>
      <vt:lpstr>DIE BIRKE</vt:lpstr>
      <vt:lpstr>Steckbrief: Die Birke</vt:lpstr>
      <vt:lpstr>Baumkrone der Birke:</vt:lpstr>
      <vt:lpstr>              Das Blatt der Birke: </vt:lpstr>
      <vt:lpstr>Die Borke der Birke: </vt:lpstr>
      <vt:lpstr>Birke – Gesamtpaket: </vt:lpstr>
    </vt:vector>
  </TitlesOfParts>
  <Company>Kreisgymnasium Heinsberg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BIRKE</dc:title>
  <dc:creator>hhprofgen_ws</dc:creator>
  <cp:lastModifiedBy>Peter</cp:lastModifiedBy>
  <cp:revision>17</cp:revision>
  <dcterms:created xsi:type="dcterms:W3CDTF">2016-09-07T10:05:10Z</dcterms:created>
  <dcterms:modified xsi:type="dcterms:W3CDTF">2016-09-10T15:29:46Z</dcterms:modified>
</cp:coreProperties>
</file>